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fntdata" ContentType="application/x-fontdata"/>
  <Default Extension="png" ContentType="image/pn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7.3-->
<p:presentation xmlns:r="http://schemas.openxmlformats.org/officeDocument/2006/relationships" xmlns:a="http://schemas.openxmlformats.org/drawingml/2006/main" xmlns:p="http://schemas.openxmlformats.org/presentationml/2006/main" showSpecialPlsOnTitleSld="0" removePersonalInfoOnSave="1" strictFirstAndLastChars="0" embedTrueTypeFonts="1" saveSubsetFonts="1" autoCompressPictures="0">
  <p:sldMasterIdLst>
    <p:sldMasterId id="2147483660" r:id="rId1"/>
  </p:sldMasterIdLst>
  <p:notesMasterIdLst>
    <p:notesMasterId r:id="rId2"/>
  </p:notesMasterIdLst>
  <p:handoutMasterIdLst>
    <p:handoutMasterId r:id="rId3"/>
  </p:handoutMasterIdLst>
  <p:sldIdLst>
    <p:sldId id="256" r:id="rId4"/>
    <p:sldId id="310" r:id="rId5"/>
    <p:sldId id="312" r:id="rId6"/>
    <p:sldId id="315" r:id="rId7"/>
    <p:sldId id="302" r:id="rId8"/>
    <p:sldId id="258" r:id="rId9"/>
    <p:sldId id="264" r:id="rId10"/>
    <p:sldId id="306" r:id="rId11"/>
    <p:sldId id="269" r:id="rId12"/>
    <p:sldId id="273" r:id="rId13"/>
    <p:sldId id="301" r:id="rId14"/>
    <p:sldId id="298" r:id="rId15"/>
    <p:sldId id="300" r:id="rId16"/>
    <p:sldId id="299" r:id="rId17"/>
    <p:sldId id="274" r:id="rId18"/>
    <p:sldId id="296" r:id="rId19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custDataLst>
    <p:tags r:id="rId20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12" autoAdjust="0"/>
  </p:normalViewPr>
  <p:slideViewPr>
    <p:cSldViewPr snapToGrid="0" snapToObjects="1">
      <p:cViewPr varScale="1">
        <p:scale>
          <a:sx n="125" d="100"/>
          <a:sy n="125" d="100"/>
        </p:scale>
        <p:origin x="-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0" d="100"/>
          <a:sy n="0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tags" Target="tags/tag2.xml" /><Relationship Id="rId21" Type="http://schemas.openxmlformats.org/officeDocument/2006/relationships/font" Target="fonts/font1.fntdata" /><Relationship Id="rId22" Type="http://schemas.openxmlformats.org/officeDocument/2006/relationships/font" Target="fonts/font2.fntdata" /><Relationship Id="rId23" Type="http://schemas.openxmlformats.org/officeDocument/2006/relationships/font" Target="fonts/font3.fntdata" /><Relationship Id="rId24" Type="http://schemas.openxmlformats.org/officeDocument/2006/relationships/font" Target="fonts/font4.fntdata" /><Relationship Id="rId25" Type="http://schemas.openxmlformats.org/officeDocument/2006/relationships/presProps" Target="presProps.xml" /><Relationship Id="rId26" Type="http://schemas.openxmlformats.org/officeDocument/2006/relationships/viewProps" Target="viewProps.xml" /><Relationship Id="rId27" Type="http://schemas.openxmlformats.org/officeDocument/2006/relationships/theme" Target="theme/theme1.xml" /><Relationship Id="rId28" Type="http://schemas.openxmlformats.org/officeDocument/2006/relationships/tableStyles" Target="tableStyles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ADD7C-4765-4A1E-9738-EF6F71BA9384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976B3-4F40-4686-9029-BBA65ED18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04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6405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061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 marL="931774" lvl="2">
              <a:buClr>
                <a:schemeClr val="dk1"/>
              </a:buClr>
              <a:buSzPct val="25000"/>
            </a:pPr>
            <a:endParaRPr lang="en-US"/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10</a:t>
            </a:fld>
          </a:p>
        </p:txBody>
      </p:sp>
    </p:spTree>
    <p:extLst>
      <p:ext uri="{BB962C8B-B14F-4D97-AF65-F5344CB8AC3E}">
        <p14:creationId xmlns:p14="http://schemas.microsoft.com/office/powerpoint/2010/main" val="1297025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</a:p>
        </p:txBody>
      </p:sp>
    </p:spTree>
    <p:extLst>
      <p:ext uri="{BB962C8B-B14F-4D97-AF65-F5344CB8AC3E}">
        <p14:creationId xmlns:p14="http://schemas.microsoft.com/office/powerpoint/2010/main" val="3912721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</a:p>
        </p:txBody>
      </p:sp>
    </p:spTree>
    <p:extLst>
      <p:ext uri="{BB962C8B-B14F-4D97-AF65-F5344CB8AC3E}">
        <p14:creationId xmlns:p14="http://schemas.microsoft.com/office/powerpoint/2010/main" val="3640236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</a:p>
        </p:txBody>
      </p:sp>
    </p:spTree>
    <p:extLst>
      <p:ext uri="{BB962C8B-B14F-4D97-AF65-F5344CB8AC3E}">
        <p14:creationId xmlns:p14="http://schemas.microsoft.com/office/powerpoint/2010/main" val="985686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</a:p>
        </p:txBody>
      </p:sp>
    </p:spTree>
    <p:extLst>
      <p:ext uri="{BB962C8B-B14F-4D97-AF65-F5344CB8AC3E}">
        <p14:creationId xmlns:p14="http://schemas.microsoft.com/office/powerpoint/2010/main" val="3045827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198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44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66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56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135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</a:t>
            </a:fld>
          </a:p>
        </p:txBody>
      </p:sp>
    </p:spTree>
    <p:extLst>
      <p:ext uri="{BB962C8B-B14F-4D97-AF65-F5344CB8AC3E}">
        <p14:creationId xmlns:p14="http://schemas.microsoft.com/office/powerpoint/2010/main" val="101805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6423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defTabSz="465887">
              <a:defRPr/>
            </a:pPr>
            <a:endParaRPr lang="en-US"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97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lang="en-US"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511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lang="en-US"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rect l="0" t="0" r="0" b="0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346968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Tx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Tx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Custom Layout">
    <p:spTree>
      <p:nvGrpSpPr>
        <p:cNvPr id="1" name="Shape 83"/>
        <p:cNvGrpSpPr/>
        <p:nvPr/>
      </p:nvGrpSpPr>
      <p:grpSpPr>
        <a:xfrm>
          <a:off x="0" y="0"/>
          <a: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Tx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Tx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Tx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Tx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Tx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Tx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Tx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Tx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Tx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Tx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ct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ct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ct val="0"/>
              </a:spcBef>
              <a:buNone/>
              <a:defRPr sz="1800"/>
            </a:lvl2pPr>
            <a:lvl3pPr lvl="2" indent="0">
              <a:spcBef>
                <a:spcPct val="0"/>
              </a:spcBef>
              <a:buNone/>
              <a:defRPr sz="1800"/>
            </a:lvl3pPr>
            <a:lvl4pPr lvl="3" indent="0">
              <a:spcBef>
                <a:spcPct val="0"/>
              </a:spcBef>
              <a:buNone/>
              <a:defRPr sz="1800"/>
            </a:lvl4pPr>
            <a:lvl5pPr lvl="4" indent="0">
              <a:spcBef>
                <a:spcPct val="0"/>
              </a:spcBef>
              <a:buNone/>
              <a:defRPr sz="1800"/>
            </a:lvl5pPr>
            <a:lvl6pPr lvl="5" indent="0">
              <a:spcBef>
                <a:spcPct val="0"/>
              </a:spcBef>
              <a:buNone/>
              <a:defRPr sz="1800"/>
            </a:lvl6pPr>
            <a:lvl7pPr lvl="6" indent="0">
              <a:spcBef>
                <a:spcPct val="0"/>
              </a:spcBef>
              <a:buNone/>
              <a:defRPr sz="1800"/>
            </a:lvl7pPr>
            <a:lvl8pPr lvl="7" indent="0">
              <a:spcBef>
                <a:spcPct val="0"/>
              </a:spcBef>
              <a:buNone/>
              <a:defRPr sz="1800"/>
            </a:lvl8pPr>
            <a:lvl9pPr lvl="8" indent="0">
              <a:spcBef>
                <a:spcPct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Tx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Tx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Tx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Tx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ct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id="14" name="Shape 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97744" y="6162498"/>
            <a:ext cx="2927304" cy="68303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hf hdr="0" ft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1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2.gif" /><Relationship Id="rId4" Type="http://schemas.openxmlformats.org/officeDocument/2006/relationships/image" Target="../media/image13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5.gif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.png" /><Relationship Id="rId4" Type="http://schemas.openxmlformats.org/officeDocument/2006/relationships/image" Target="../media/image3.gif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4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5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6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tags" Target="../tags/tag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9.png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</a:xfrm>
      </p:grpSpPr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Signal Processing &amp; Data Science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0"/>
            <a:ext cx="9144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387236" y="6366090"/>
            <a:ext cx="173275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buSzPct val="25000"/>
              <a:buNone/>
            </a:pPr>
            <a:r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6507" y="5242617"/>
            <a:ext cx="477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chemeClr val="bg1">
                    <a:lumMod val="50000"/>
                  </a:schemeClr>
                </a:solidFill>
              </a:rPr>
              <a:t>“From Signal To Knowledge”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8617" p14:dur="2000"/>
    </mc:Choice>
    <mc:Fallback>
      <p:transition spd="slow" advTm="5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Del Rey Creates An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 Beat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</a:p>
        </p:txBody>
      </p:sp>
      <p:sp>
        <p:nvSpPr>
          <p:cNvPr id="256" name="Shape 256"/>
          <p:cNvSpPr txBox="1"/>
          <p:nvPr/>
        </p:nvSpPr>
        <p:spPr>
          <a:xfrm>
            <a:off x="2152948" y="5769428"/>
            <a:ext cx="5070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Beat averaging is effective, even with fairly bad data</a:t>
            </a:r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749" y="1200575"/>
            <a:ext cx="7690500" cy="48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2587275" y="2599450"/>
            <a:ext cx="318300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ct val="0"/>
              </a:spcBef>
              <a:buNone/>
            </a:pPr>
            <a:r>
              <a:rPr lang="en-US"/>
              <a:t>P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2739675" y="2066050"/>
            <a:ext cx="318300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q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815875" y="5114050"/>
            <a:ext cx="318300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R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3196875" y="2370850"/>
            <a:ext cx="318300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S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3730275" y="2523250"/>
            <a:ext cx="318300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T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4113725" y="3582475"/>
            <a:ext cx="2373300" cy="72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Clean average beat</a:t>
            </a:r>
          </a:p>
          <a:p>
            <a:pPr lvl="0" rtl="0">
              <a:spcBef>
                <a:spcPct val="0"/>
              </a:spcBef>
              <a:buNone/>
            </a:pPr>
            <a:r>
              <a:rPr lang="en-US"/>
              <a:t>from high noise segments even with reversed polarity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3140" p14:dur="2000"/>
    </mc:Choice>
    <mc:Fallback>
      <p:transition spd="slow" advTm="13140"/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Beat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" y="1158240"/>
            <a:ext cx="2849880" cy="569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85" y="1417636"/>
            <a:ext cx="2720182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7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4975" p14:dur="2000"/>
    </mc:Choice>
    <mc:Fallback>
      <p:transition spd="slow" advTm="34975"/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Poincare Plots of HRV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4760"/>
            <a:ext cx="8229600" cy="4607560"/>
          </a:xfrm>
        </p:spPr>
        <p:txBody>
          <a:bodyPr/>
          <a:lstStyle/>
          <a:p>
            <a:r>
              <a:rPr lang="en-US" sz="2800"/>
              <a:t>Also known as Lorenz plots or Poincare maps</a:t>
            </a:r>
          </a:p>
          <a:p>
            <a:r>
              <a:rPr lang="en-US" sz="2800"/>
              <a:t>Help overcome limitations to statistical identification of R-R intervals by using a geometric technique</a:t>
            </a:r>
          </a:p>
          <a:p>
            <a:pPr lvl="1"/>
            <a:r>
              <a:rPr lang="en-US" sz="2400"/>
              <a:t>Plotting successive R-R intervals as a means of visualization of respiratory or other effects</a:t>
            </a:r>
          </a:p>
          <a:p>
            <a:pPr lvl="1"/>
            <a:r>
              <a:rPr lang="en-US" sz="2400"/>
              <a:t>Use sample density histograms of the differences between successive R-R intervals</a:t>
            </a:r>
          </a:p>
          <a:p>
            <a:pPr lvl="1"/>
            <a:r>
              <a:rPr lang="en-US" sz="2400"/>
              <a:t>Help identify and remove incorrect R-R intervals</a:t>
            </a:r>
          </a:p>
          <a:p>
            <a:pPr lvl="2"/>
            <a:r>
              <a:rPr lang="en-US" sz="2000"/>
              <a:t>Too short (ectopic beats)</a:t>
            </a:r>
          </a:p>
          <a:p>
            <a:pPr lvl="2"/>
            <a:r>
              <a:rPr lang="en-US" sz="2000"/>
              <a:t>Too long (sinus or compensatory pauses)</a:t>
            </a:r>
          </a:p>
          <a:p>
            <a:pPr lvl="2"/>
            <a:r>
              <a:rPr lang="en-US" sz="2000"/>
              <a:t>Noise triggering (false detects)</a:t>
            </a:r>
          </a:p>
          <a:p>
            <a:pPr marL="1066800" lvl="2" indent="0">
              <a:buNone/>
            </a:pPr>
            <a:endParaRPr lang="en-US" sz="2000"/>
          </a:p>
          <a:p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95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5487" p14:dur="2000"/>
    </mc:Choice>
    <mc:Fallback>
      <p:transition spd="slow" advTm="35487"/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917"/>
            <a:ext cx="8229600" cy="1143000"/>
          </a:xfrm>
        </p:spPr>
        <p:txBody>
          <a:bodyPr/>
          <a:lstStyle/>
          <a:p>
            <a:r>
              <a:rPr lang="en-US" sz="4000"/>
              <a:t>Clinical Significance of Poincare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524" y="1148080"/>
            <a:ext cx="6469882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1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7326" p14:dur="2000"/>
    </mc:Choice>
    <mc:Fallback>
      <p:transition spd="slow" advTm="27326"/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7"/>
            <a:ext cx="8229600" cy="1143000"/>
          </a:xfrm>
        </p:spPr>
        <p:txBody>
          <a:bodyPr/>
          <a:lstStyle/>
          <a:p>
            <a:r>
              <a:rPr lang="en-US"/>
              <a:t>Del Rey Poincare Plot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37" y="881916"/>
            <a:ext cx="5261731" cy="52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3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733" p14:dur="2000"/>
    </mc:Choice>
    <mc:Fallback>
      <p:transition spd="slow" advTm="4733"/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Rey Difference</a:t>
            </a:r>
          </a:p>
          <a:p>
            <a:pPr marL="0" marR="0" lvl="0" indent="0" algn="ctr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i="1"/>
              <a:t>Goes beyond Pan-Tompkins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457200" y="1977272"/>
            <a:ext cx="8229600" cy="36882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560"/>
              </a:spcBef>
            </a:pPr>
            <a:r>
              <a:rPr lang="en-US" sz="2000"/>
              <a:t>Better able to detect QRS in noisy </a:t>
            </a:r>
            <a:r>
              <a:rPr lang="en-US" sz="2000" smtClean="0"/>
              <a:t>data with many motion artifacts</a:t>
            </a:r>
            <a:endParaRPr lang="en-US" sz="2000"/>
          </a:p>
          <a:p>
            <a:pPr lvl="0">
              <a:lnSpc>
                <a:spcPct val="90000"/>
              </a:lnSpc>
              <a:spcBef>
                <a:spcPts val="560"/>
              </a:spcBef>
            </a:pPr>
            <a:r>
              <a:rPr lang="en-US" sz="2000"/>
              <a:t>Better able to reject invalid data</a:t>
            </a:r>
            <a:endParaRPr lang="en-US"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90000"/>
              </a:lnSpc>
              <a:spcBef>
                <a:spcPts val="560"/>
              </a:spcBef>
              <a:spcAft>
                <a:spcPct val="0"/>
              </a:spcAft>
              <a:buClr>
                <a:schemeClr val="dk1"/>
              </a:buClr>
              <a:buSzTx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accurate QRS detection in arrhythmia</a:t>
            </a:r>
          </a:p>
          <a:p>
            <a:pPr marR="0" lvl="0" algn="l" rtl="0">
              <a:lnSpc>
                <a:spcPct val="90000"/>
              </a:lnSpc>
              <a:spcBef>
                <a:spcPts val="560"/>
              </a:spcBef>
              <a:spcAft>
                <a:spcPct val="0"/>
              </a:spcAft>
              <a:buClr>
                <a:schemeClr val="dk1"/>
              </a:buClr>
              <a:buSzTx/>
              <a:buFont typeface="Arial"/>
              <a:buChar char="•"/>
            </a:pPr>
            <a:r>
              <a:rPr lang="en-US" sz="2000"/>
              <a:t>Robust estimation of the heart rate and the average beat</a:t>
            </a:r>
          </a:p>
          <a:p>
            <a:pPr marR="0" lvl="0" algn="l" rtl="0">
              <a:lnSpc>
                <a:spcPct val="90000"/>
              </a:lnSpc>
              <a:spcBef>
                <a:spcPts val="560"/>
              </a:spcBef>
              <a:spcAft>
                <a:spcPct val="0"/>
              </a:spcAft>
              <a:buClr>
                <a:schemeClr val="dk1"/>
              </a:buClr>
              <a:buSzTx/>
              <a:buFont typeface="Arial"/>
              <a:buChar char="•"/>
            </a:pPr>
            <a:r>
              <a:rPr lang="en-US" sz="2000"/>
              <a:t>M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 accurate</a:t>
            </a:r>
            <a:r>
              <a:rPr lang="en-US" sz="2000"/>
              <a:t> HRV Poincare Plots because of more consistent triggering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R="0" lvl="0" algn="l" rtl="0">
              <a:lnSpc>
                <a:spcPct val="90000"/>
              </a:lnSpc>
              <a:spcBef>
                <a:spcPts val="560"/>
              </a:spcBef>
              <a:spcAft>
                <a:spcPct val="0"/>
              </a:spcAft>
              <a:buClr>
                <a:schemeClr val="dk1"/>
              </a:buClr>
              <a:buSzTx/>
              <a:buFont typeface="Arial"/>
              <a:buChar char="•"/>
            </a:pPr>
            <a:r>
              <a:rPr lang="en-US" sz="2000"/>
              <a:t>Flexible central data frame with segment and beat information in relational model for additional analytics</a:t>
            </a:r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Tx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Runs in open source R, not reliant on</a:t>
            </a:r>
            <a:r>
              <a:rPr lang="en-US" sz="2000"/>
              <a:t> commercial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licens</a:t>
            </a:r>
            <a:r>
              <a:rPr lang="en-US" sz="2000" smtClean="0"/>
              <a:t>ing </a:t>
            </a:r>
          </a:p>
          <a:p>
            <a:pPr lvl="1" indent="-292100">
              <a:lnSpc>
                <a:spcPct val="90000"/>
              </a:lnSpc>
              <a:spcBef>
                <a:spcPts val="640"/>
              </a:spcBef>
              <a:buFont typeface="Arial"/>
              <a:buChar char="•"/>
            </a:pPr>
            <a:r>
              <a:rPr lang="en-US" sz="2000" smtClean="0"/>
              <a:t>Deployable on small-footprint processors, such as ARM chip devices</a:t>
            </a:r>
            <a:endParaRPr lang="en-US" sz="2000"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5729" p14:dur="2000"/>
    </mc:Choice>
    <mc:Fallback>
      <p:transition spd="slow" advTm="45729"/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</a:xfrm>
      </p:grpSpPr>
      <p:sp>
        <p:nvSpPr>
          <p:cNvPr id="437" name="Shape 4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Us</a:t>
            </a:r>
          </a:p>
        </p:txBody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 Stanford</a:t>
            </a:r>
          </a:p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640"/>
              </a:spcBef>
              <a:spcAft>
                <a:spcPct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jstanford@delreyanalytics.com</a:t>
            </a:r>
          </a:p>
          <a:p>
            <a:pPr marL="0" marR="0" lvl="0" indent="0" algn="ctr" rtl="0">
              <a:spcBef>
                <a:spcPts val="640"/>
              </a:spcBef>
              <a:spcAft>
                <a:spcPct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640"/>
              </a:spcBef>
              <a:spcAft>
                <a:spcPct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301-814-4934 (cell)</a:t>
            </a:r>
          </a:p>
        </p:txBody>
      </p:sp>
      <p:sp>
        <p:nvSpPr>
          <p:cNvPr id="439" name="Shape 4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</a:p>
        </p:txBody>
      </p:sp>
      <p:sp>
        <p:nvSpPr>
          <p:cNvPr id="5" name="TextBox 4"/>
          <p:cNvSpPr txBox="1"/>
          <p:nvPr/>
        </p:nvSpPr>
        <p:spPr>
          <a:xfrm>
            <a:off x="2932894" y="5424675"/>
            <a:ext cx="3278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From Signal To Knowledge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0865" cy="5809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6" y="0"/>
            <a:ext cx="3109363" cy="62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12227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Here Is The Problem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sz="2800"/>
              <a:t>New ‘Non-Contact’ Sensors Can Capture ECG Signals Through Layers of Fabric or Remotely</a:t>
            </a:r>
          </a:p>
          <a:p>
            <a:pPr lvl="1"/>
            <a:r>
              <a:rPr lang="en-US" sz="2400"/>
              <a:t> The sensors are not in direct contact with </a:t>
            </a:r>
            <a:r>
              <a:rPr lang="en-US" sz="2400" smtClean="0"/>
              <a:t>the subject</a:t>
            </a:r>
            <a:endParaRPr lang="en-US" sz="2400"/>
          </a:p>
          <a:p>
            <a:pPr lvl="1"/>
            <a:r>
              <a:rPr lang="en-US" sz="2400"/>
              <a:t> The sensors may not be optimally located on the </a:t>
            </a:r>
            <a:r>
              <a:rPr lang="en-US" sz="2400" smtClean="0"/>
              <a:t>subject</a:t>
            </a:r>
            <a:endParaRPr lang="en-US" sz="2400"/>
          </a:p>
          <a:p>
            <a:pPr lvl="1"/>
            <a:r>
              <a:rPr lang="en-US" sz="2400"/>
              <a:t> The </a:t>
            </a:r>
            <a:r>
              <a:rPr lang="en-US" sz="2400" smtClean="0"/>
              <a:t>subject </a:t>
            </a:r>
            <a:r>
              <a:rPr lang="en-US" sz="2400"/>
              <a:t>may be in motion.</a:t>
            </a:r>
          </a:p>
          <a:p>
            <a:pPr lvl="1"/>
            <a:r>
              <a:rPr lang="en-US" sz="2400"/>
              <a:t>Traditional signal processing approaches do not work</a:t>
            </a:r>
          </a:p>
          <a:p>
            <a:pPr lvl="2"/>
            <a:r>
              <a:rPr lang="en-US" sz="2000"/>
              <a:t> Motion artifacts distort ECG signals</a:t>
            </a:r>
          </a:p>
          <a:p>
            <a:pPr lvl="2"/>
            <a:r>
              <a:rPr lang="en-US" sz="2000"/>
              <a:t> Capacitively coupled signals are subject to baseline drift.</a:t>
            </a:r>
          </a:p>
          <a:p>
            <a:pPr marL="203200" indent="0">
              <a:buNone/>
            </a:pP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 smtClean="0">
                <a:highlight>
                  <a:srgbClr val="FFFF00"/>
                </a:highlight>
              </a:rPr>
              <a:t>New </a:t>
            </a:r>
            <a:r>
              <a:rPr lang="en-US">
                <a:highlight>
                  <a:srgbClr val="FFFF00"/>
                </a:highlight>
              </a:rPr>
              <a:t>signal processing techniques are needed!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503159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38" y="441276"/>
            <a:ext cx="8229600" cy="1143000"/>
          </a:xfrm>
        </p:spPr>
        <p:txBody>
          <a:bodyPr/>
          <a:lstStyle/>
          <a:p>
            <a:r>
              <a:rPr lang="en-US" sz="4000"/>
              <a:t>Heart Rate Variability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62" y="3660238"/>
            <a:ext cx="2095500" cy="2066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90" y="3660237"/>
            <a:ext cx="2095500" cy="206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90" y="3660236"/>
            <a:ext cx="2095500" cy="2066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51" y="3660235"/>
            <a:ext cx="2095500" cy="206692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46212" y="3172045"/>
            <a:ext cx="1918302" cy="338554"/>
            <a:chOff x="1622443" y="2747827"/>
            <a:chExt cx="1918302" cy="338554"/>
          </a:xfrm>
        </p:grpSpPr>
        <p:sp>
          <p:nvSpPr>
            <p:cNvPr id="10" name="Isosceles Triangle 9"/>
            <p:cNvSpPr/>
            <p:nvPr/>
          </p:nvSpPr>
          <p:spPr>
            <a:xfrm>
              <a:off x="2405317" y="2803983"/>
              <a:ext cx="179109" cy="226243"/>
            </a:xfrm>
            <a:prstGeom prst="triangl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79713" y="2747827"/>
              <a:ext cx="242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906426" y="2912391"/>
              <a:ext cx="634319" cy="9426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1622443" y="2912391"/>
              <a:ext cx="634319" cy="9426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569468" y="3172045"/>
            <a:ext cx="1918302" cy="338554"/>
            <a:chOff x="1622443" y="2747827"/>
            <a:chExt cx="1918302" cy="338554"/>
          </a:xfrm>
        </p:grpSpPr>
        <p:sp>
          <p:nvSpPr>
            <p:cNvPr id="17" name="Isosceles Triangle 16"/>
            <p:cNvSpPr/>
            <p:nvPr/>
          </p:nvSpPr>
          <p:spPr>
            <a:xfrm>
              <a:off x="2405317" y="2803983"/>
              <a:ext cx="179109" cy="226243"/>
            </a:xfrm>
            <a:prstGeom prst="triangl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79713" y="2747827"/>
              <a:ext cx="242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t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906426" y="2912391"/>
              <a:ext cx="634319" cy="9426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1622443" y="2912391"/>
              <a:ext cx="634319" cy="9426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642640" y="3172045"/>
            <a:ext cx="1918302" cy="338554"/>
            <a:chOff x="1622443" y="2747827"/>
            <a:chExt cx="1918302" cy="338554"/>
          </a:xfrm>
        </p:grpSpPr>
        <p:sp>
          <p:nvSpPr>
            <p:cNvPr id="22" name="Isosceles Triangle 21"/>
            <p:cNvSpPr/>
            <p:nvPr/>
          </p:nvSpPr>
          <p:spPr>
            <a:xfrm>
              <a:off x="2405317" y="2803983"/>
              <a:ext cx="179109" cy="226243"/>
            </a:xfrm>
            <a:prstGeom prst="triangl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79713" y="2747827"/>
              <a:ext cx="242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t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906426" y="2912391"/>
              <a:ext cx="634319" cy="9426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1622443" y="2912391"/>
              <a:ext cx="634319" cy="9426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35456" y="2083471"/>
            <a:ext cx="8502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Heart Rate Variability, HRV, is the measurement of the time intervals from one R peak to the next R peak</a:t>
            </a:r>
          </a:p>
          <a:p>
            <a:r>
              <a:rPr lang="en-US"/>
              <a:t>HRV as an indicator: risk of impending cardiac event, fitness, arrhythmias, stress levels, etc.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464514" y="3007151"/>
            <a:ext cx="0" cy="503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461482" y="3021217"/>
            <a:ext cx="0" cy="503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572550" y="3021217"/>
            <a:ext cx="0" cy="503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635815" y="3021217"/>
            <a:ext cx="0" cy="503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830195" y="6127423"/>
            <a:ext cx="3723005" cy="730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96577" y="6202461"/>
            <a:ext cx="7260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Del Rey’s objective to provide accurate HRV measurements in challenging environments.</a:t>
            </a:r>
          </a:p>
        </p:txBody>
      </p:sp>
    </p:spTree>
    <p:extLst>
      <p:ext uri="{BB962C8B-B14F-4D97-AF65-F5344CB8AC3E}">
        <p14:creationId xmlns:p14="http://schemas.microsoft.com/office/powerpoint/2010/main" val="174222267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 Rey vs. Pan-Tompkins</a:t>
            </a:r>
            <a:br>
              <a:rPr lang="en-US"/>
            </a:br>
            <a:r>
              <a:rPr lang="en-US" sz="3200"/>
              <a:t>A Comparison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Pan-Tompkins is the industry standard for sensor-based QRS detection algorithms</a:t>
            </a:r>
          </a:p>
          <a:p>
            <a:pPr lvl="1"/>
            <a:r>
              <a:rPr lang="en-US" sz="2000"/>
              <a:t>Originally formulated in the early 1970’s by Rautaharju and Simoons for exercise ECGs</a:t>
            </a:r>
          </a:p>
          <a:p>
            <a:pPr lvl="1"/>
            <a:r>
              <a:rPr lang="en-US" sz="2000"/>
              <a:t>Refined and published by Pan and Tompkins in 1985</a:t>
            </a:r>
          </a:p>
          <a:p>
            <a:pPr lvl="2"/>
            <a:r>
              <a:rPr lang="en-US" sz="1600"/>
              <a:t>Designed for clinical contact leads with saline paste</a:t>
            </a:r>
          </a:p>
          <a:p>
            <a:pPr marL="20320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5406" y="4924873"/>
            <a:ext cx="6160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/>
              <a:t>Pan-Tompkins is not sufficient for non-contact sensor applications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048573"/>
            <a:ext cx="24384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5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71" p14:dur="2000"/>
    </mc:Choice>
    <mc:Fallback>
      <p:transition spd="slow" advTm="30071"/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Pan-Tompkins Vs. Del Rey Analytics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5440" algn="l" rtl="0">
              <a:lnSpc>
                <a:spcPct val="90000"/>
              </a:lnSpc>
              <a:spcBef>
                <a:spcPts val="592"/>
              </a:spcBef>
              <a:spcAft>
                <a:spcPct val="0"/>
              </a:spcAft>
              <a:buClr>
                <a:schemeClr val="dk1"/>
              </a:buClr>
              <a:buSzTx/>
              <a:buFont typeface="Arial"/>
              <a:buChar char="•"/>
            </a:pPr>
            <a:r>
              <a:rPr lang="en-US" sz="3000" smtClean="0"/>
              <a:t>In these slides we show you:</a:t>
            </a:r>
            <a:endParaRPr lang="en-US"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5440">
              <a:lnSpc>
                <a:spcPct val="90000"/>
              </a:lnSpc>
              <a:spcBef>
                <a:spcPts val="592"/>
              </a:spcBef>
              <a:buFont typeface="Arial"/>
              <a:buChar char="•"/>
            </a:pPr>
            <a:r>
              <a:rPr lang="en-US" sz="2600"/>
              <a:t>Pan-T vs. Del Rey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smtClean="0"/>
              <a:t>algorithms processing data sets captured from</a:t>
            </a:r>
            <a:endParaRPr lang="en-US" sz="2600"/>
          </a:p>
          <a:p>
            <a:pPr lvl="1" indent="-345440">
              <a:lnSpc>
                <a:spcPct val="90000"/>
              </a:lnSpc>
              <a:spcBef>
                <a:spcPts val="592"/>
              </a:spcBef>
            </a:pPr>
            <a:r>
              <a:rPr lang="en-US" sz="22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Plessey non-contact sensors</a:t>
            </a:r>
            <a:r>
              <a:rPr lang="en-US" sz="2220"/>
              <a:t>, and thumb-to-thumb sensors</a:t>
            </a:r>
          </a:p>
          <a:p>
            <a:pPr marR="0" lvl="1" algn="l" rtl="0">
              <a:lnSpc>
                <a:spcPct val="90000"/>
              </a:lnSpc>
              <a:spcBef>
                <a:spcPts val="444"/>
              </a:spcBef>
              <a:buClr>
                <a:schemeClr val="dk1"/>
              </a:buClr>
              <a:buSzPct val="100909"/>
              <a:buFont typeface="Arial"/>
              <a:buChar char="–"/>
            </a:pPr>
            <a:r>
              <a:rPr lang="en-US" sz="2220"/>
              <a:t>Non-contact exercise ECG samples</a:t>
            </a:r>
          </a:p>
          <a:p>
            <a:pPr marR="0" lvl="1" algn="l" rtl="0">
              <a:lnSpc>
                <a:spcPct val="90000"/>
              </a:lnSpc>
              <a:spcBef>
                <a:spcPts val="444"/>
              </a:spcBef>
              <a:buClr>
                <a:schemeClr val="dk1"/>
              </a:buClr>
              <a:buSzPct val="100909"/>
              <a:buFont typeface="Arial"/>
              <a:buChar char="–"/>
            </a:pPr>
            <a:r>
              <a:rPr lang="en-US" sz="2220"/>
              <a:t>Non-contact seat sensors in an electric car</a:t>
            </a:r>
          </a:p>
          <a:p>
            <a:pPr marL="692150" indent="-457200">
              <a:lnSpc>
                <a:spcPct val="90000"/>
              </a:lnSpc>
              <a:spcBef>
                <a:spcPts val="444"/>
              </a:spcBef>
              <a:buSzPct val="100909"/>
            </a:pPr>
            <a:endParaRPr lang="en-US" sz="3200"/>
          </a:p>
          <a:p>
            <a:pPr marL="692150" indent="-457200">
              <a:lnSpc>
                <a:spcPct val="90000"/>
              </a:lnSpc>
              <a:spcBef>
                <a:spcPts val="444"/>
              </a:spcBef>
              <a:buSzPct val="100909"/>
            </a:pPr>
            <a:r>
              <a:rPr lang="en-US" sz="3200"/>
              <a:t>Pan-Tompkins algorithm via Mathworks</a:t>
            </a:r>
          </a:p>
          <a:p>
            <a:pPr marL="692150" indent="-457200">
              <a:lnSpc>
                <a:spcPct val="90000"/>
              </a:lnSpc>
              <a:spcBef>
                <a:spcPts val="444"/>
              </a:spcBef>
              <a:buSzPct val="100909"/>
            </a:pPr>
            <a:r>
              <a:rPr lang="en-US"/>
              <a:t>Del Rey software is written in R</a:t>
            </a:r>
            <a:endParaRPr lang="en-US" sz="3200"/>
          </a:p>
          <a:p>
            <a:pPr>
              <a:lnSpc>
                <a:spcPct val="90000"/>
              </a:lnSpc>
              <a:spcBef>
                <a:spcPts val="444"/>
              </a:spcBef>
              <a:buSzPct val="100909"/>
              <a:buFont typeface="Arial"/>
              <a:buChar char="–"/>
            </a:pPr>
            <a:endParaRPr lang="en-US" sz="2620"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4762" p14:dur="2000"/>
    </mc:Choice>
    <mc:Fallback>
      <p:transition spd="slow" advTm="44762"/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274651"/>
            <a:ext cx="8229600" cy="89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/>
              <a:t>Pan-Tompkins </a:t>
            </a:r>
            <a:r>
              <a:rPr lang="en-US" sz="2400" b="0" i="0" u="none" strike="noStrike" cap="none">
                <a:solidFill>
                  <a:schemeClr val="dk1"/>
                </a:solidFill>
                <a:sym typeface="Calibri"/>
              </a:rPr>
              <a:t>QRS</a:t>
            </a:r>
            <a:r>
              <a:rPr lang="en-US" sz="2400"/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sym typeface="Calibri"/>
              </a:rPr>
              <a:t>Detection Fails On Clean Segment </a:t>
            </a:r>
            <a:r>
              <a:rPr lang="en-US" sz="2400"/>
              <a:t>Due To Improper Handling Of High Energy Noise Bursts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ct val="0"/>
              </a:spcBef>
              <a:buClr>
                <a:schemeClr val="dk1"/>
              </a:buClr>
              <a:buSzTx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Pan-Tompkins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33675"/>
            <a:ext cx="9144000" cy="26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3568525" y="2538425"/>
            <a:ext cx="45612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ct val="0"/>
              </a:spcBef>
              <a:buNone/>
            </a:pPr>
            <a:r>
              <a:rPr lang="en-US"/>
              <a:t>Pan-Tompkins detector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3834675" y="5213800"/>
            <a:ext cx="4129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ct val="0"/>
              </a:spcBef>
              <a:buNone/>
            </a:pPr>
            <a:r>
              <a:rPr lang="en-US"/>
              <a:t>Del Rey Detector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3195646" y="6019800"/>
            <a:ext cx="3357554" cy="802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9592" p14:dur="2000"/>
    </mc:Choice>
    <mc:Fallback>
      <p:transition spd="slow" advTm="39592"/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8220"/>
            <a:ext cx="9144000" cy="2330999"/>
          </a:xfrm>
          <a:prstGeom prst="rect">
            <a:avLst/>
          </a:prstGeom>
        </p:spPr>
      </p:pic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46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/>
              <a:t>Pan-Tompkins Triggering Errors</a:t>
            </a:r>
            <a:br>
              <a:rPr lang="en-US" sz="3600"/>
            </a:br>
            <a:r>
              <a:rPr lang="en-US" sz="3600"/>
              <a:t> </a:t>
            </a:r>
            <a:r>
              <a:rPr lang="en-US" sz="2400" i="1"/>
              <a:t>Consistently early or late and even alternating early/late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ct val="0"/>
              </a:spcBef>
              <a:buClr>
                <a:schemeClr val="dk1"/>
              </a:buClr>
              <a:buSzTx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Pan-Tompkins QRS Detect Noisy Data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ct val="0"/>
              </a:spcBef>
              <a:buClr>
                <a:schemeClr val="dk1"/>
              </a:buClr>
              <a:buSzTx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Rey QRS Detect Noisy Data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</a:p>
        </p:txBody>
      </p:sp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80575"/>
            <a:ext cx="9143998" cy="23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3750975" y="1417650"/>
            <a:ext cx="3488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Pan-Tompkins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3606075" y="4002235"/>
            <a:ext cx="19317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Del Rey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5862997" y="5334978"/>
            <a:ext cx="1380406" cy="485824"/>
          </a:xfrm>
          <a:prstGeom prst="wedgeEllipseCallout">
            <a:avLst>
              <a:gd name="adj1" fmla="val -54553"/>
              <a:gd name="adj2" fmla="val -1126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Correct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3750975" y="2588113"/>
            <a:ext cx="1380406" cy="485824"/>
          </a:xfrm>
          <a:prstGeom prst="wedgeEllipseCallout">
            <a:avLst>
              <a:gd name="adj1" fmla="val 71317"/>
              <a:gd name="adj2" fmla="val -37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Early Trigger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233524" y="2958518"/>
            <a:ext cx="1380406" cy="485824"/>
          </a:xfrm>
          <a:prstGeom prst="wedgeEllipseCallout">
            <a:avLst>
              <a:gd name="adj1" fmla="val -80111"/>
              <a:gd name="adj2" fmla="val -800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Late Trigger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3750975" y="5187380"/>
            <a:ext cx="1380406" cy="485824"/>
          </a:xfrm>
          <a:prstGeom prst="wedgeEllipseCallout">
            <a:avLst>
              <a:gd name="adj1" fmla="val 78984"/>
              <a:gd name="adj2" fmla="val 869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Correct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0" y="6130320"/>
            <a:ext cx="2952373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ct val="0"/>
              </a:spcBef>
              <a:buNone/>
            </a:pPr>
            <a:r>
              <a:rPr lang="en-US"/>
              <a:t>Del Rey detects are more consistent in the presence of baseline noise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407179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7184" p14:dur="2000"/>
    </mc:Choice>
    <mc:Fallback>
      <p:transition spd="slow" advTm="5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3" nodeType="click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1"/>
      <p:bldP spid="13" grpId="2"/>
      <p:bldP spid="1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46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/>
              <a:t>Pan-Tompkins Shows More False Detects In 12 Seconds Of Noisy Data Than Del Rey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ct val="0"/>
              </a:spcBef>
              <a:buClr>
                <a:schemeClr val="dk1"/>
              </a:buClr>
              <a:buSzTx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Rey QRS Detect Arrhythmia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4804"/>
            <a:ext cx="9143999" cy="199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58950"/>
            <a:ext cx="9144000" cy="28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2831495" y="1417650"/>
            <a:ext cx="1476345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Pan-Tompkins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3080415" y="3856050"/>
            <a:ext cx="1115665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ct val="0"/>
              </a:spcBef>
              <a:buNone/>
            </a:pPr>
            <a:r>
              <a:rPr lang="en-US"/>
              <a:t>Del Rey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897120" y="1782750"/>
            <a:ext cx="1341120" cy="310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598160" y="1782750"/>
            <a:ext cx="640080" cy="462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238240" y="1782750"/>
            <a:ext cx="1513840" cy="391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48400" y="1427480"/>
            <a:ext cx="819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Double </a:t>
            </a:r>
          </a:p>
          <a:p>
            <a:r>
              <a:rPr lang="en-US" sz="1100"/>
              <a:t>Triggering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1495" y="5750351"/>
            <a:ext cx="4634534" cy="1107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Shape 213"/>
          <p:cNvSpPr txBox="1"/>
          <p:nvPr/>
        </p:nvSpPr>
        <p:spPr>
          <a:xfrm>
            <a:off x="599581" y="5999763"/>
            <a:ext cx="7944835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ct val="0"/>
              </a:spcBef>
              <a:buNone/>
            </a:pPr>
            <a:r>
              <a:rPr lang="en-US"/>
              <a:t>The Pan-Tompkins predictive detector systematically over-detects in the presence of noise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7562" p14:dur="2000"/>
    </mc:Choice>
    <mc:Fallback>
      <p:transition spd="slow" advTm="37562"/>
    </mc:Fallback>
  </mc:AlternateContent>
  <p:timing/>
</p:sld>
</file>

<file path=ppt/tags/tag1.xml><?xml version="1.0" encoding="utf-8"?>
<p:tagLst xmlns:p="http://schemas.openxmlformats.org/presentationml/2006/main">
  <p:tag name="TIMING" val="|16.4|2.1|11.1|23.8"/>
</p:tagLst>
</file>

<file path=ppt/tags/tag2.xml><?xml version="1.0" encoding="utf-8"?>
<p:tagLst xmlns:p="http://schemas.openxmlformats.org/presentationml/2006/main">
  <p:tag name="AS_NET" val="4.0.30319.42000"/>
  <p:tag name="AS_OS" val="Microsoft Windows NT 6.2.9200.0"/>
  <p:tag name="AS_RELEASE_DATE" val="2017.03.22"/>
  <p:tag name="AS_TITLE" val="Aspose.Slides for .NET 4.0"/>
  <p:tag name="AS_VERSION" val="17.3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0</Paragraphs>
  <Slides>0</Slides>
  <Notes>0</Notes>
  <TotalTime>0</TotalTime>
  <HiddenSlides>0</HiddenSlides>
  <MMClips>0</MMClips>
  <ScaleCrop>0</ScaleCrop>
  <LinksUpToDate>0</LinksUpToDate>
  <SharedDoc>0</SharedDoc>
  <HyperlinksChanged>0</HyperlinksChanged>
  <Application>Aspose.Slides for .NET</Application>
  <AppVersion>17.0300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cp:lastPrinted>1601-01-01T00:00:00.000</cp:lastPrinted>
  <dcterms:modified xsi:type="dcterms:W3CDTF">1601-01-01T00:00:00Z</dcterms:modified>
</cp:coreProperties>
</file>